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notesMasterIdLst>
    <p:notesMasterId r:id="rId67"/>
  </p:notesMasterIdLst>
  <p:sldIdLst>
    <p:sldId id="277" r:id="rId3"/>
    <p:sldId id="906" r:id="rId4"/>
    <p:sldId id="907" r:id="rId5"/>
    <p:sldId id="908" r:id="rId6"/>
    <p:sldId id="964" r:id="rId7"/>
    <p:sldId id="965" r:id="rId8"/>
    <p:sldId id="966" r:id="rId9"/>
    <p:sldId id="968" r:id="rId10"/>
    <p:sldId id="1003" r:id="rId11"/>
    <p:sldId id="1001" r:id="rId12"/>
    <p:sldId id="1025" r:id="rId13"/>
    <p:sldId id="1002" r:id="rId14"/>
    <p:sldId id="1013" r:id="rId15"/>
    <p:sldId id="1015" r:id="rId16"/>
    <p:sldId id="1016" r:id="rId17"/>
    <p:sldId id="1017" r:id="rId18"/>
    <p:sldId id="1019" r:id="rId19"/>
    <p:sldId id="1020" r:id="rId20"/>
    <p:sldId id="1021" r:id="rId21"/>
    <p:sldId id="1022" r:id="rId22"/>
    <p:sldId id="1023" r:id="rId23"/>
    <p:sldId id="1024" r:id="rId24"/>
    <p:sldId id="1026" r:id="rId25"/>
    <p:sldId id="1027" r:id="rId26"/>
    <p:sldId id="1028" r:id="rId27"/>
    <p:sldId id="969" r:id="rId28"/>
    <p:sldId id="970" r:id="rId29"/>
    <p:sldId id="971" r:id="rId30"/>
    <p:sldId id="972" r:id="rId31"/>
    <p:sldId id="973" r:id="rId32"/>
    <p:sldId id="1000" r:id="rId33"/>
    <p:sldId id="976" r:id="rId34"/>
    <p:sldId id="984" r:id="rId35"/>
    <p:sldId id="988" r:id="rId36"/>
    <p:sldId id="557" r:id="rId37"/>
    <p:sldId id="990" r:id="rId38"/>
    <p:sldId id="1005" r:id="rId39"/>
    <p:sldId id="1006" r:id="rId40"/>
    <p:sldId id="994" r:id="rId41"/>
    <p:sldId id="995" r:id="rId42"/>
    <p:sldId id="1008" r:id="rId43"/>
    <p:sldId id="1009" r:id="rId44"/>
    <p:sldId id="996" r:id="rId45"/>
    <p:sldId id="997" r:id="rId46"/>
    <p:sldId id="999" r:id="rId47"/>
    <p:sldId id="1007" r:id="rId48"/>
    <p:sldId id="1010" r:id="rId49"/>
    <p:sldId id="1011" r:id="rId50"/>
    <p:sldId id="918" r:id="rId51"/>
    <p:sldId id="919" r:id="rId52"/>
    <p:sldId id="920" r:id="rId53"/>
    <p:sldId id="921" r:id="rId54"/>
    <p:sldId id="922" r:id="rId55"/>
    <p:sldId id="936" r:id="rId56"/>
    <p:sldId id="955" r:id="rId57"/>
    <p:sldId id="956" r:id="rId58"/>
    <p:sldId id="957" r:id="rId59"/>
    <p:sldId id="958" r:id="rId60"/>
    <p:sldId id="959" r:id="rId61"/>
    <p:sldId id="960" r:id="rId62"/>
    <p:sldId id="961" r:id="rId63"/>
    <p:sldId id="962" r:id="rId64"/>
    <p:sldId id="963" r:id="rId65"/>
    <p:sldId id="517" r:id="rId6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C11F"/>
    <a:srgbClr val="00CC00"/>
    <a:srgbClr val="200AC2"/>
    <a:srgbClr val="990000"/>
    <a:srgbClr val="F36253"/>
    <a:srgbClr val="57F380"/>
    <a:srgbClr val="008000"/>
    <a:srgbClr val="04D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 autoAdjust="0"/>
    <p:restoredTop sz="99137" autoAdjust="0"/>
  </p:normalViewPr>
  <p:slideViewPr>
    <p:cSldViewPr>
      <p:cViewPr varScale="1">
        <p:scale>
          <a:sx n="74" d="100"/>
          <a:sy n="74" d="100"/>
        </p:scale>
        <p:origin x="116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E82548-1889-47D3-BC8E-8518858F4076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EE8A7C-228C-4810-8C08-00E88F34BBE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876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pPr eaLnBrk="1" hangingPunct="1">
              <a:spcBef>
                <a:spcPct val="0"/>
              </a:spcBef>
            </a:pPr>
            <a:endParaRPr/>
          </a:p>
          <a:p>
            <a:pPr eaLnBrk="1" hangingPunct="1">
              <a:spcBef>
                <a:spcPct val="0"/>
              </a:spcBef>
            </a:pPr>
            <a:r>
              <a:t>Para obter mais exemplos de modelos, clique na guia Arquivo e, na guia Novo, clique em Exemplos de Modelos.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733152-8BD7-42C7-B7AD-F612DE7F24FA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167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17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75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768350"/>
            <a:ext cx="5348287" cy="40116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063" y="5121275"/>
            <a:ext cx="5543550" cy="47815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 lIns="101745" tIns="50873" rIns="101745" bIns="50873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41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16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15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768350"/>
            <a:ext cx="5348287" cy="40116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063" y="5121275"/>
            <a:ext cx="5543550" cy="47815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 lIns="101745" tIns="50873" rIns="101745" bIns="50873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66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75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51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76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2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768350"/>
            <a:ext cx="5348287" cy="40116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063" y="5121275"/>
            <a:ext cx="5543550" cy="47815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 lIns="101745" tIns="50873" rIns="101745" bIns="50873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0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768350"/>
            <a:ext cx="5348287" cy="40116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063" y="5121275"/>
            <a:ext cx="5543550" cy="47815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 lIns="101745" tIns="50873" rIns="101745" bIns="50873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82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283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84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4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88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22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5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FAA25D-12D5-47BC-90EB-2D641E69CF62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132157F-C715-4188-AF1D-E7580B639F08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12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ídia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pt-BR"/>
            </a:lvl1pPr>
          </a:lstStyle>
          <a:p>
            <a:pPr lvl="0"/>
            <a:r>
              <a:rPr lang="pt-BR" noProof="0"/>
              <a:t>Clique no ícone para adicionar mídia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t-BR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CAA58E-35CD-43D8-B8A0-FB8150CC3A97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CFADA6-8CAE-45D7-BE41-82BB0230C808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47413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CA7309-5019-44A9-9CE2-138A1B946191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0D7B4C-D9A5-450A-AADB-122ADABAD8D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6123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4044A-7527-4437-9C15-70C45E7C209B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BF33-80FF-452C-ACE9-B8ED3373E796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81746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1C125E8-216B-4260-B417-3DDAAED56703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DCCF9A5-2225-4D38-8493-AE1CF6E06C23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4152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DA86-98E9-4045-A1EA-B1F0C45FEB93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9190-379D-4ADA-94B1-1FDF9F28A1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712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86F1-00E3-47B5-82E5-2E8D4E43DE84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EC994-F79E-42D5-845F-7365D1CE94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810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5513D-80D4-48ED-8900-94BA74EC5D3E}" type="datetimeFigureOut">
              <a:rPr lang="en-US"/>
              <a:pPr>
                <a:defRPr/>
              </a:pPr>
              <a:t>7/1/2022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3B389-681A-43C7-BAEB-8901AD3063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724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4814A-311B-4F58-BFD6-703FDBB55EB0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74CB-5C7B-4CB9-AB81-8D96176299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7203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A479-5BCC-488D-AE6A-DCB81C7C430B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51D6B-0CA3-44E6-B366-E4A6327D62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2221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845F9-9ABD-4F24-8731-3E5AB92FE0B5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D7E6-4BEC-44CF-9FD3-35D995A557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4128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1" cap="all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t-BR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t-B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A3696203-2E93-45C6-BF95-ED272E3B354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68546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5536-D7FC-4C6D-BD98-7ACF0A5583E8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A7185-A1A2-45AE-B115-C1136C4B98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4832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10D69-0DE6-4125-AAFC-A116D0649143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83F63-71ED-47F3-9770-446C12642C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0728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Triângulo retângu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orma liv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0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E55DA-5261-4BEC-9891-E0D9998F02F1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FA45-D1BB-405A-B693-4DF35150ED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66589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CDA7-723B-4AE1-A77C-CC45E990237C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A3FA-5F21-4CCF-992A-A9F6BD8F74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2883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364C5-4592-4BB4-899B-0D54EBAED4C4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93A9F-C1C5-40C2-9EC6-BEB63523CC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7901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A67B0-81F3-4005-A657-8EA242A4E4A2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9C16E-5D60-48A4-B562-C31411C595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66680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E575941-252E-4A48-A26B-77F9DD370683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B3ED130-5B6B-4086-A6F3-E271F10719F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24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6087F8C-0113-4856-87FD-50558FA64E39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1262135-F945-4F7B-98C7-20F91B22856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3633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t-BR"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4343-C91D-4E28-AD07-EE44447B3366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FB55B-16E4-420C-8869-00382334D2A3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8982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pt-BR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375248-8724-4E1A-99B1-66D3005B666D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C6A4A02-E950-47D0-A093-4FF6B61D5FD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305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t-B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t-B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2E996-0DA3-4172-AED1-D4E67DA0B357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7C7D-55CA-4510-B03D-8B3B1C5BB2CF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1319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m Texto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t-B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t-B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044F5F-2A2E-4325-8077-EB483F759F4C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7FD9D3-CC37-49E8-A373-C441980999F7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936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t-BR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t-BR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t-BR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t-BR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pt-B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655D10-C462-4FAF-B2C7-6AB1944D2C05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19C6DD-BC98-4E06-8332-BCF7E8C92D6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2802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376F9D-52F6-485D-8EB9-0E2AA2FC93B9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62278C-A533-4625-83E3-4C855E98EB8C}" type="slidenum">
              <a:rPr/>
              <a:pPr>
                <a:defRPr/>
              </a:pPr>
              <a:t>‹nº›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  <p:sldLayoutId id="2147484706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052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205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7ED14-2D3E-4E2A-87FF-593A651DF246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3F6275-107D-4755-B34D-7CECAE41ED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057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685" r:id="rId2"/>
    <p:sldLayoutId id="2147484708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709" r:id="rId9"/>
    <p:sldLayoutId id="2147484691" r:id="rId10"/>
    <p:sldLayoutId id="2147484692" r:id="rId11"/>
    <p:sldLayoutId id="2147484693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8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97288" y="1052513"/>
            <a:ext cx="5338762" cy="1416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sz="1900" dirty="0">
                <a:solidFill>
                  <a:schemeClr val="tx1"/>
                </a:solidFill>
              </a:rPr>
              <a:t> </a:t>
            </a:r>
            <a:r>
              <a:rPr sz="1900" b="1" dirty="0" err="1">
                <a:solidFill>
                  <a:schemeClr val="tx1"/>
                </a:solidFill>
              </a:rPr>
              <a:t>Profº</a:t>
            </a:r>
            <a:r>
              <a:rPr sz="1900" b="1" dirty="0">
                <a:solidFill>
                  <a:schemeClr val="tx1"/>
                </a:solidFill>
              </a:rPr>
              <a:t> Ms. Leonardo E. Ferreira</a:t>
            </a:r>
          </a:p>
          <a:p>
            <a:pPr>
              <a:lnSpc>
                <a:spcPct val="80000"/>
              </a:lnSpc>
            </a:pPr>
            <a:r>
              <a:rPr lang="en-US" sz="1900" dirty="0" err="1">
                <a:solidFill>
                  <a:schemeClr val="tx1"/>
                </a:solidFill>
              </a:rPr>
              <a:t>Foz</a:t>
            </a:r>
            <a:r>
              <a:rPr lang="en-US" sz="1900" dirty="0">
                <a:solidFill>
                  <a:schemeClr val="tx1"/>
                </a:solidFill>
              </a:rPr>
              <a:t> do Iguaçu, 23 de </a:t>
            </a:r>
            <a:r>
              <a:rPr lang="en-US" sz="1900" dirty="0" err="1">
                <a:solidFill>
                  <a:schemeClr val="tx1"/>
                </a:solidFill>
              </a:rPr>
              <a:t>Junho</a:t>
            </a:r>
            <a:r>
              <a:rPr lang="en-US" sz="1900">
                <a:solidFill>
                  <a:schemeClr val="tx1"/>
                </a:solidFill>
              </a:rPr>
              <a:t>, </a:t>
            </a:r>
            <a:r>
              <a:rPr lang="en-US" sz="1900" smtClean="0">
                <a:solidFill>
                  <a:schemeClr val="tx1"/>
                </a:solidFill>
              </a:rPr>
              <a:t>2022.</a:t>
            </a:r>
            <a:endParaRPr sz="19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825" y="3408363"/>
            <a:ext cx="7273925" cy="9572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sz="2400" dirty="0">
                <a:solidFill>
                  <a:schemeClr val="accent2"/>
                </a:solidFill>
              </a:rPr>
              <a:t>Revisão - Biologia</a:t>
            </a:r>
            <a:br>
              <a:rPr sz="2400" dirty="0">
                <a:solidFill>
                  <a:schemeClr val="accent2"/>
                </a:solidFill>
              </a:rPr>
            </a:br>
            <a:r>
              <a:rPr lang="pt-BR" sz="2400" dirty="0">
                <a:solidFill>
                  <a:schemeClr val="accent2"/>
                </a:solidFill>
              </a:rPr>
              <a:t>Histologia</a:t>
            </a:r>
            <a: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  <a:t/>
            </a:r>
            <a:b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</a:br>
            <a:endParaRPr dirty="0">
              <a:latin typeface="Arial" charset="0"/>
              <a:cs typeface="Arial" charset="0"/>
            </a:endParaRP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250825" y="4037013"/>
            <a:ext cx="72739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Tecido Muscular e suas Características.</a:t>
            </a:r>
            <a:endParaRPr lang="pt-BR" sz="2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2080265" cy="1781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Resultado de imagem para Quarentena covid-19">
            <a:extLst>
              <a:ext uri="{FF2B5EF4-FFF2-40B4-BE49-F238E27FC236}">
                <a16:creationId xmlns:a16="http://schemas.microsoft.com/office/drawing/2014/main" xmlns="" id="{9ED6C582-2430-4D28-92D6-F6F1B56F1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r="22376"/>
          <a:stretch/>
        </p:blipFill>
        <p:spPr bwMode="auto">
          <a:xfrm>
            <a:off x="323528" y="200502"/>
            <a:ext cx="2880320" cy="248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m para Quarentena covid-19">
            <a:extLst>
              <a:ext uri="{FF2B5EF4-FFF2-40B4-BE49-F238E27FC236}">
                <a16:creationId xmlns:a16="http://schemas.microsoft.com/office/drawing/2014/main" xmlns="" id="{83C19774-49E4-4030-AE0A-EA03D2CBB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14082" r="10148" b="14082"/>
          <a:stretch/>
        </p:blipFill>
        <p:spPr bwMode="auto">
          <a:xfrm>
            <a:off x="1835696" y="4602757"/>
            <a:ext cx="3120741" cy="202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344816" cy="55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9137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7460242" cy="56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76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b="1" i="1" dirty="0"/>
              <a:t>FIBRA MUSCULAR ESTRIADA ESQUELÉTICA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35163"/>
            <a:ext cx="4906888" cy="4389437"/>
          </a:xfrm>
        </p:spPr>
        <p:txBody>
          <a:bodyPr/>
          <a:lstStyle/>
          <a:p>
            <a:pPr eaLnBrk="1" hangingPunct="1"/>
            <a:r>
              <a:rPr lang="pt-BR" b="1" dirty="0"/>
              <a:t>Com estriações transversais.</a:t>
            </a:r>
          </a:p>
          <a:p>
            <a:pPr eaLnBrk="1" hangingPunct="1"/>
            <a:r>
              <a:rPr lang="pt-BR" dirty="0"/>
              <a:t>Presas ao esqueleto.</a:t>
            </a:r>
          </a:p>
          <a:p>
            <a:pPr eaLnBrk="1" hangingPunct="1"/>
            <a:r>
              <a:rPr lang="pt-BR" b="1" dirty="0"/>
              <a:t>Cilíndrica alongada</a:t>
            </a:r>
          </a:p>
          <a:p>
            <a:pPr eaLnBrk="1" hangingPunct="1"/>
            <a:r>
              <a:rPr lang="pt-BR" b="1" dirty="0"/>
              <a:t>Multinucleada periférica</a:t>
            </a:r>
          </a:p>
          <a:p>
            <a:pPr eaLnBrk="1" hangingPunct="1"/>
            <a:r>
              <a:rPr lang="pt-BR" b="1" i="1" dirty="0">
                <a:solidFill>
                  <a:srgbClr val="C00000"/>
                </a:solidFill>
              </a:rPr>
              <a:t>Controlada pelo S.N. somático: Voluntário.</a:t>
            </a:r>
          </a:p>
          <a:p>
            <a:pPr eaLnBrk="1" hangingPunct="1"/>
            <a:r>
              <a:rPr lang="pt-BR" dirty="0"/>
              <a:t>Contração forte e rápida.</a:t>
            </a:r>
          </a:p>
          <a:p>
            <a:pPr lvl="1" eaLnBrk="1" hangingPunct="1"/>
            <a:r>
              <a:rPr lang="pt-BR" dirty="0"/>
              <a:t>Pode ser regenerada (Regeneração demorada)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02856A4-301F-4511-AC58-B375D2A3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128114" cy="41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1678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7523229" cy="56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9985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429392" cy="56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4471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7260549" cy="54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8521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7344967" cy="554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4749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24744"/>
            <a:ext cx="7334002" cy="548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6273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80728"/>
            <a:ext cx="7535596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1432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7455019" cy="56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9984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80728"/>
            <a:ext cx="7460554" cy="56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6101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7384131" cy="55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6934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7406010" cy="55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2997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80728"/>
            <a:ext cx="7521721" cy="56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5158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1663"/>
            <a:ext cx="9101138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512763" y="403225"/>
            <a:ext cx="84439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457200" y="-104775"/>
            <a:ext cx="8458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>
              <a:lnSpc>
                <a:spcPct val="123000"/>
              </a:lnSpc>
            </a:pPr>
            <a:r>
              <a:rPr lang="en-GB" altLang="pt-BR" sz="3600" b="1">
                <a:solidFill>
                  <a:srgbClr val="355E00"/>
                </a:solidFill>
                <a:latin typeface="Comic Sans MS" panose="030F0702030302020204" pitchFamily="66" charset="0"/>
              </a:rPr>
              <a:t>Corte transversal do músculo estriado esquelético:</a:t>
            </a:r>
          </a:p>
        </p:txBody>
      </p:sp>
    </p:spTree>
    <p:extLst>
      <p:ext uri="{BB962C8B-B14F-4D97-AF65-F5344CB8AC3E}">
        <p14:creationId xmlns:p14="http://schemas.microsoft.com/office/powerpoint/2010/main" val="3951390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80988"/>
            <a:ext cx="9129712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5064125" y="5624513"/>
            <a:ext cx="4062413" cy="782637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>
              <a:lnSpc>
                <a:spcPct val="123000"/>
              </a:lnSpc>
            </a:pPr>
            <a:r>
              <a:rPr lang="en-GB" altLang="pt-BR" sz="3600" b="1">
                <a:solidFill>
                  <a:srgbClr val="000000"/>
                </a:solidFill>
                <a:latin typeface="Comic Sans MS" panose="030F0702030302020204" pitchFamily="66" charset="0"/>
              </a:rPr>
              <a:t>Corte transversal </a:t>
            </a:r>
          </a:p>
        </p:txBody>
      </p:sp>
    </p:spTree>
    <p:extLst>
      <p:ext uri="{BB962C8B-B14F-4D97-AF65-F5344CB8AC3E}">
        <p14:creationId xmlns:p14="http://schemas.microsoft.com/office/powerpoint/2010/main" val="88003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896938"/>
            <a:ext cx="9001125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341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4692"/>
            <a:ext cx="8458200" cy="710708"/>
          </a:xfrm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23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600" b="1" dirty="0" err="1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Sarcômero</a:t>
            </a:r>
            <a:r>
              <a:rPr lang="en-GB" altLang="pt-BR" sz="3600" b="1" dirty="0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pt-BR" sz="3600" b="1" dirty="0" err="1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túbulos</a:t>
            </a:r>
            <a:r>
              <a:rPr lang="en-GB" altLang="pt-BR" sz="3600" b="1" dirty="0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t-BR" sz="3600" b="1" dirty="0" err="1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transversos</a:t>
            </a:r>
            <a:endParaRPr lang="en-GB" altLang="pt-BR" sz="3600" b="1" dirty="0">
              <a:solidFill>
                <a:srgbClr val="355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85900"/>
            <a:ext cx="8983663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093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6"/>
          <a:stretch>
            <a:fillRect/>
          </a:stretch>
        </p:blipFill>
        <p:spPr bwMode="auto">
          <a:xfrm>
            <a:off x="0" y="0"/>
            <a:ext cx="437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432300" y="584200"/>
            <a:ext cx="4459288" cy="191155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>
              <a:lnSpc>
                <a:spcPct val="123000"/>
              </a:lnSpc>
              <a:spcBef>
                <a:spcPts val="5938"/>
              </a:spcBef>
              <a:spcAft>
                <a:spcPts val="3688"/>
              </a:spcAft>
            </a:pPr>
            <a:r>
              <a:rPr lang="en-GB" altLang="pt-BR" sz="3200" b="1" dirty="0" err="1">
                <a:solidFill>
                  <a:srgbClr val="355E00"/>
                </a:solidFill>
                <a:latin typeface="Arial" panose="020B0604020202020204" pitchFamily="34" charset="0"/>
              </a:rPr>
              <a:t>Proteínas</a:t>
            </a:r>
            <a:r>
              <a:rPr lang="en-GB" altLang="pt-BR" sz="3200" b="1" dirty="0">
                <a:solidFill>
                  <a:srgbClr val="355E00"/>
                </a:solidFill>
                <a:latin typeface="Arial" panose="020B0604020202020204" pitchFamily="34" charset="0"/>
              </a:rPr>
              <a:t> que </a:t>
            </a:r>
            <a:r>
              <a:rPr lang="en-GB" altLang="pt-BR" sz="3200" b="1" dirty="0" err="1">
                <a:solidFill>
                  <a:srgbClr val="355E00"/>
                </a:solidFill>
                <a:latin typeface="Arial" panose="020B0604020202020204" pitchFamily="34" charset="0"/>
              </a:rPr>
              <a:t>participam</a:t>
            </a:r>
            <a:r>
              <a:rPr lang="en-GB" altLang="pt-BR" sz="3200" b="1" dirty="0">
                <a:solidFill>
                  <a:srgbClr val="355E00"/>
                </a:solidFill>
                <a:latin typeface="Arial" panose="020B0604020202020204" pitchFamily="34" charset="0"/>
              </a:rPr>
              <a:t> da </a:t>
            </a:r>
            <a:r>
              <a:rPr lang="en-GB" altLang="pt-BR" sz="3200" b="1" dirty="0" err="1">
                <a:solidFill>
                  <a:srgbClr val="355E00"/>
                </a:solidFill>
                <a:latin typeface="Arial" panose="020B0604020202020204" pitchFamily="34" charset="0"/>
              </a:rPr>
              <a:t>contração</a:t>
            </a:r>
            <a:r>
              <a:rPr lang="en-GB" altLang="pt-BR" sz="3200" b="1" dirty="0">
                <a:solidFill>
                  <a:srgbClr val="355E00"/>
                </a:solidFill>
                <a:latin typeface="Arial" panose="020B0604020202020204" pitchFamily="34" charset="0"/>
              </a:rPr>
              <a:t> muscular: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4660900" y="3082925"/>
            <a:ext cx="4375150" cy="248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>
              <a:lnSpc>
                <a:spcPct val="123000"/>
              </a:lnSpc>
              <a:spcBef>
                <a:spcPts val="1500"/>
              </a:spcBef>
            </a:pPr>
            <a:r>
              <a:rPr lang="en-GB" altLang="pt-BR" b="1" dirty="0" err="1">
                <a:solidFill>
                  <a:srgbClr val="000080"/>
                </a:solidFill>
                <a:latin typeface="Comic Sans MS" panose="030F0702030302020204" pitchFamily="66" charset="0"/>
              </a:rPr>
              <a:t>Miosina</a:t>
            </a:r>
            <a:r>
              <a:rPr lang="en-GB" altLang="pt-BR" b="1" dirty="0">
                <a:solidFill>
                  <a:srgbClr val="000080"/>
                </a:solidFill>
                <a:latin typeface="Comic Sans MS" panose="030F0702030302020204" pitchFamily="66" charset="0"/>
              </a:rPr>
              <a:t> </a:t>
            </a:r>
            <a:r>
              <a:rPr lang="en-GB" altLang="pt-BR" b="1" dirty="0">
                <a:solidFill>
                  <a:srgbClr val="000000"/>
                </a:solidFill>
                <a:latin typeface="Comic Sans MS" panose="030F0702030302020204" pitchFamily="66" charset="0"/>
              </a:rPr>
              <a:t>- </a:t>
            </a:r>
            <a:r>
              <a:rPr lang="en-GB" altLang="pt-BR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Filamento</a:t>
            </a:r>
            <a:r>
              <a:rPr lang="en-GB" altLang="pt-BR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pt-BR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grosso</a:t>
            </a:r>
            <a:endParaRPr lang="en-GB" altLang="pt-BR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3000"/>
              </a:lnSpc>
              <a:spcBef>
                <a:spcPts val="1500"/>
              </a:spcBef>
            </a:pPr>
            <a:r>
              <a:rPr lang="en-GB" altLang="pt-BR" b="1" dirty="0" err="1">
                <a:solidFill>
                  <a:srgbClr val="000080"/>
                </a:solidFill>
                <a:latin typeface="Comic Sans MS" panose="030F0702030302020204" pitchFamily="66" charset="0"/>
              </a:rPr>
              <a:t>Actina</a:t>
            </a:r>
            <a:endParaRPr lang="en-GB" altLang="pt-BR" b="1" dirty="0">
              <a:solidFill>
                <a:srgbClr val="00008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3000"/>
              </a:lnSpc>
              <a:spcBef>
                <a:spcPts val="1500"/>
              </a:spcBef>
            </a:pPr>
            <a:r>
              <a:rPr lang="en-GB" altLang="pt-BR" b="1" dirty="0" err="1">
                <a:solidFill>
                  <a:srgbClr val="000080"/>
                </a:solidFill>
                <a:latin typeface="Comic Sans MS" panose="030F0702030302020204" pitchFamily="66" charset="0"/>
              </a:rPr>
              <a:t>Tropomiosina</a:t>
            </a:r>
            <a:r>
              <a:rPr lang="en-GB" altLang="pt-BR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23000"/>
              </a:lnSpc>
              <a:spcBef>
                <a:spcPts val="1500"/>
              </a:spcBef>
            </a:pPr>
            <a:r>
              <a:rPr lang="en-GB" altLang="pt-BR" b="1" dirty="0" err="1">
                <a:solidFill>
                  <a:srgbClr val="000080"/>
                </a:solidFill>
                <a:latin typeface="Comic Sans MS" panose="030F0702030302020204" pitchFamily="66" charset="0"/>
              </a:rPr>
              <a:t>Troponina</a:t>
            </a:r>
            <a:endParaRPr lang="en-GB" altLang="pt-BR" b="1" dirty="0">
              <a:solidFill>
                <a:srgbClr val="0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5" name="Freeform 4"/>
          <p:cNvSpPr>
            <a:spLocks noChangeArrowheads="1"/>
          </p:cNvSpPr>
          <p:nvPr/>
        </p:nvSpPr>
        <p:spPr bwMode="auto">
          <a:xfrm>
            <a:off x="6634163" y="3789363"/>
            <a:ext cx="381000" cy="1677987"/>
          </a:xfrm>
          <a:custGeom>
            <a:avLst/>
            <a:gdLst>
              <a:gd name="T0" fmla="*/ 0 w 1060"/>
              <a:gd name="T1" fmla="*/ 0 h 4659"/>
              <a:gd name="T2" fmla="*/ 190141 w 1060"/>
              <a:gd name="T3" fmla="*/ 139742 h 4659"/>
              <a:gd name="T4" fmla="*/ 190141 w 1060"/>
              <a:gd name="T5" fmla="*/ 698711 h 4659"/>
              <a:gd name="T6" fmla="*/ 380641 w 1060"/>
              <a:gd name="T7" fmla="*/ 838813 h 4659"/>
              <a:gd name="T8" fmla="*/ 190141 w 1060"/>
              <a:gd name="T9" fmla="*/ 978556 h 4659"/>
              <a:gd name="T10" fmla="*/ 190141 w 1060"/>
              <a:gd name="T11" fmla="*/ 1537525 h 4659"/>
              <a:gd name="T12" fmla="*/ 0 w 1060"/>
              <a:gd name="T13" fmla="*/ 1677627 h 46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60"/>
              <a:gd name="T22" fmla="*/ 0 h 4659"/>
              <a:gd name="T23" fmla="*/ 1060 w 1060"/>
              <a:gd name="T24" fmla="*/ 4659 h 46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60" h="4659">
                <a:moveTo>
                  <a:pt x="0" y="0"/>
                </a:moveTo>
                <a:cubicBezTo>
                  <a:pt x="264" y="0"/>
                  <a:pt x="529" y="194"/>
                  <a:pt x="529" y="388"/>
                </a:cubicBezTo>
                <a:lnTo>
                  <a:pt x="529" y="1940"/>
                </a:lnTo>
                <a:cubicBezTo>
                  <a:pt x="529" y="2134"/>
                  <a:pt x="794" y="2329"/>
                  <a:pt x="1059" y="2329"/>
                </a:cubicBezTo>
                <a:cubicBezTo>
                  <a:pt x="794" y="2329"/>
                  <a:pt x="529" y="2523"/>
                  <a:pt x="529" y="2717"/>
                </a:cubicBezTo>
                <a:lnTo>
                  <a:pt x="529" y="4269"/>
                </a:lnTo>
                <a:cubicBezTo>
                  <a:pt x="529" y="4463"/>
                  <a:pt x="264" y="4658"/>
                  <a:pt x="0" y="4658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7062788" y="4178300"/>
            <a:ext cx="1828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>
              <a:lnSpc>
                <a:spcPct val="123000"/>
              </a:lnSpc>
              <a:spcBef>
                <a:spcPts val="1500"/>
              </a:spcBef>
            </a:pPr>
            <a:r>
              <a:rPr lang="en-GB" altLang="pt-BR" b="1">
                <a:solidFill>
                  <a:srgbClr val="000000"/>
                </a:solidFill>
                <a:latin typeface="Comic Sans MS" panose="030F0702030302020204" pitchFamily="66" charset="0"/>
              </a:rPr>
              <a:t>Filamento fino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5435600" y="57404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572000" y="6107113"/>
            <a:ext cx="18732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000" b="1">
                <a:solidFill>
                  <a:schemeClr val="tx1"/>
                </a:solidFill>
                <a:latin typeface="Comic Sans MS" panose="030F0702030302020204" pitchFamily="66" charset="0"/>
              </a:rPr>
              <a:t>polipeptídeos</a:t>
            </a:r>
          </a:p>
        </p:txBody>
      </p:sp>
    </p:spTree>
    <p:extLst>
      <p:ext uri="{BB962C8B-B14F-4D97-AF65-F5344CB8AC3E}">
        <p14:creationId xmlns:p14="http://schemas.microsoft.com/office/powerpoint/2010/main" val="692685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>
            <a:fillRect/>
          </a:stretch>
        </p:blipFill>
        <p:spPr bwMode="auto">
          <a:xfrm>
            <a:off x="238125" y="1649413"/>
            <a:ext cx="867568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57200" y="367752"/>
            <a:ext cx="8458200" cy="71070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>
              <a:lnSpc>
                <a:spcPct val="123000"/>
              </a:lnSpc>
            </a:pPr>
            <a:r>
              <a:rPr lang="en-GB" altLang="pt-BR" sz="3600" b="1" dirty="0">
                <a:solidFill>
                  <a:srgbClr val="355E00"/>
                </a:solidFill>
                <a:latin typeface="Arial" panose="020B0604020202020204" pitchFamily="34" charset="0"/>
              </a:rPr>
              <a:t>Corte transversal da </a:t>
            </a:r>
            <a:r>
              <a:rPr lang="en-GB" altLang="pt-BR" sz="3600" b="1" dirty="0" err="1">
                <a:solidFill>
                  <a:srgbClr val="355E00"/>
                </a:solidFill>
                <a:latin typeface="Arial" panose="020B0604020202020204" pitchFamily="34" charset="0"/>
              </a:rPr>
              <a:t>miofibrila</a:t>
            </a:r>
            <a:r>
              <a:rPr lang="en-GB" altLang="pt-BR" sz="3600" b="1" dirty="0">
                <a:solidFill>
                  <a:srgbClr val="355E00"/>
                </a:solidFill>
                <a:latin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0093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4"/>
          <p:cNvGrpSpPr>
            <a:grpSpLocks/>
          </p:cNvGrpSpPr>
          <p:nvPr/>
        </p:nvGrpSpPr>
        <p:grpSpPr bwMode="auto">
          <a:xfrm>
            <a:off x="323850" y="875555"/>
            <a:ext cx="8591550" cy="5865813"/>
            <a:chOff x="208" y="161"/>
            <a:chExt cx="5412" cy="3695"/>
          </a:xfrm>
        </p:grpSpPr>
        <p:sp>
          <p:nvSpPr>
            <p:cNvPr id="14337" name="Text Box 1"/>
            <p:cNvSpPr txBox="1">
              <a:spLocks noChangeArrowheads="1"/>
            </p:cNvSpPr>
            <p:nvPr/>
          </p:nvSpPr>
          <p:spPr bwMode="auto">
            <a:xfrm>
              <a:off x="208" y="161"/>
              <a:ext cx="5412" cy="369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3000"/>
                </a:lnSpc>
                <a:buFont typeface="Times New Roman" pitchFamily="-7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2600" b="1" dirty="0">
                  <a:solidFill>
                    <a:srgbClr val="355E00"/>
                  </a:solidFill>
                  <a:latin typeface="Arial" panose="020B0604020202020204" pitchFamily="34" charset="0"/>
                </a:rPr>
                <a:t>CONTRAÇÃO MUSCULAR:</a:t>
              </a:r>
            </a:p>
            <a:p>
              <a:pPr algn="just">
                <a:lnSpc>
                  <a:spcPct val="123000"/>
                </a:lnSpc>
                <a:buFont typeface="Times New Roman" pitchFamily="-7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	É a </a:t>
              </a:r>
              <a:r>
                <a:rPr lang="en-GB" sz="2200" b="1" i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contração</a:t>
              </a:r>
              <a:r>
                <a:rPr lang="en-GB" sz="22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dos </a:t>
              </a:r>
              <a:r>
                <a:rPr lang="en-GB" sz="2200" b="1" i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sarcômeros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.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Os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filamentos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não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alteram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seu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tamanho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apenas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diminuem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.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célula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muscular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em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repouso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é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polarizada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: </a:t>
              </a:r>
            </a:p>
            <a:p>
              <a:pPr algn="just">
                <a:lnSpc>
                  <a:spcPct val="123000"/>
                </a:lnSpc>
                <a:buFont typeface="Times New Roman" pitchFamily="-7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22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just">
                <a:lnSpc>
                  <a:spcPct val="123000"/>
                </a:lnSpc>
                <a:buFont typeface="Times New Roman" pitchFamily="-7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	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contração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ocorre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por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despolarização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, com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descarga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de Ca++ no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citoplasma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que se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liga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TnC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(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polipeptídeo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). Com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isso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tropomiosina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se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aprofunda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no interior da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actina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F de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tal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forma que o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TnT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se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desloca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e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permite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o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contato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da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actina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com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miosina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(a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cabeça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) que tem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uma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atividade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ATPásica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que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faz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quebra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de ATP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em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ADP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liberando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 .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Isto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só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ocorre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quando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miosina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está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em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contato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com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actina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.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Quando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libera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 ,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cabeça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da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miosina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aumenta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sua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curvatura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e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puxa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actina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junto.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contração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é a </a:t>
              </a:r>
              <a:r>
                <a:rPr lang="en-GB" sz="2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repetição</a:t>
              </a:r>
              <a:r>
                <a:rPr lang="en-GB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 disso.</a:t>
              </a:r>
            </a:p>
          </p:txBody>
        </p:sp>
        <p:grpSp>
          <p:nvGrpSpPr>
            <p:cNvPr id="17412" name="Group 2"/>
            <p:cNvGrpSpPr>
              <a:grpSpLocks/>
            </p:cNvGrpSpPr>
            <p:nvPr/>
          </p:nvGrpSpPr>
          <p:grpSpPr bwMode="auto">
            <a:xfrm>
              <a:off x="1432" y="926"/>
              <a:ext cx="1252" cy="574"/>
              <a:chOff x="1432" y="991"/>
              <a:chExt cx="1252" cy="574"/>
            </a:xfrm>
          </p:grpSpPr>
          <p:pic>
            <p:nvPicPr>
              <p:cNvPr id="1741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" y="991"/>
                <a:ext cx="1252" cy="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741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" y="1252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" y="3090"/>
              <a:ext cx="31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2820"/>
              <a:ext cx="31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1012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7591616" cy="56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3118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rossbridgecyc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50963"/>
            <a:ext cx="8243888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71455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3" y="116632"/>
            <a:ext cx="10009112" cy="3631763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pt-BR" sz="1800" b="1" dirty="0"/>
              <a:t>Célula muscular (fibra)</a:t>
            </a:r>
          </a:p>
          <a:p>
            <a:r>
              <a:rPr lang="pt-BR" sz="1400" dirty="0"/>
              <a:t>SARCÔMERO (UNIDADE MORFOFUNCIONAL INTRA-CELULAR) </a:t>
            </a:r>
            <a:endParaRPr lang="pt-BR" sz="1800" dirty="0"/>
          </a:p>
          <a:p>
            <a:endParaRPr lang="pt-BR" sz="1800" b="1" dirty="0"/>
          </a:p>
          <a:p>
            <a:r>
              <a:rPr lang="pt-BR" sz="1800" b="1" dirty="0"/>
              <a:t>Limites</a:t>
            </a:r>
            <a:r>
              <a:rPr lang="pt-BR" sz="1800" dirty="0"/>
              <a:t>: entre duas linhas Z </a:t>
            </a:r>
          </a:p>
          <a:p>
            <a:endParaRPr lang="pt-BR" sz="1800" dirty="0"/>
          </a:p>
          <a:p>
            <a:endParaRPr lang="pt-BR" sz="1800" b="1" dirty="0"/>
          </a:p>
          <a:p>
            <a:endParaRPr lang="pt-BR" sz="1800" b="1" dirty="0"/>
          </a:p>
          <a:p>
            <a:endParaRPr lang="pt-BR" sz="1800" b="1" dirty="0"/>
          </a:p>
          <a:p>
            <a:endParaRPr lang="pt-BR" sz="1800" b="1" dirty="0"/>
          </a:p>
          <a:p>
            <a:endParaRPr lang="pt-BR" sz="1800" b="1" dirty="0"/>
          </a:p>
          <a:p>
            <a:endParaRPr lang="pt-BR" sz="1800" b="1" dirty="0"/>
          </a:p>
          <a:p>
            <a:endParaRPr lang="pt-BR" sz="1800" b="1" dirty="0"/>
          </a:p>
          <a:p>
            <a:r>
              <a:rPr lang="pt-BR" sz="1800" b="1" dirty="0"/>
              <a:t>BANDA A</a:t>
            </a:r>
            <a:r>
              <a:rPr lang="pt-BR" sz="1800" dirty="0"/>
              <a:t>: faixa escura </a:t>
            </a:r>
          </a:p>
          <a:p>
            <a:r>
              <a:rPr lang="pt-BR" sz="1800" dirty="0"/>
              <a:t>banda H (clara) </a:t>
            </a:r>
          </a:p>
          <a:p>
            <a:r>
              <a:rPr lang="pt-BR" sz="1800" dirty="0"/>
              <a:t>linha M faixa escura </a:t>
            </a:r>
          </a:p>
          <a:p>
            <a:r>
              <a:rPr lang="pt-BR" sz="1800" dirty="0"/>
              <a:t>(</a:t>
            </a:r>
            <a:r>
              <a:rPr lang="pt-BR" sz="1800" dirty="0" err="1"/>
              <a:t>actina</a:t>
            </a:r>
            <a:r>
              <a:rPr lang="pt-BR" sz="1800" dirty="0"/>
              <a:t> e miosina)</a:t>
            </a:r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r>
              <a:rPr lang="pt-BR" sz="1800" b="1" dirty="0"/>
              <a:t>BANDA I</a:t>
            </a:r>
            <a:r>
              <a:rPr lang="pt-BR" sz="1800" dirty="0"/>
              <a:t>: faixa clara </a:t>
            </a:r>
          </a:p>
          <a:p>
            <a:r>
              <a:rPr lang="pt-BR" sz="1800" dirty="0"/>
              <a:t>linha Z (escura) </a:t>
            </a:r>
          </a:p>
          <a:p>
            <a:r>
              <a:rPr lang="pt-BR" sz="1800" dirty="0"/>
              <a:t>faixas claras (</a:t>
            </a:r>
            <a:r>
              <a:rPr lang="pt-BR" sz="1800" dirty="0" err="1"/>
              <a:t>actina</a:t>
            </a:r>
            <a:r>
              <a:rPr lang="pt-BR" sz="1800" dirty="0"/>
              <a:t>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56792"/>
            <a:ext cx="7194990" cy="50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045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-3175"/>
            <a:ext cx="4692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215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655638" y="16510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endParaRPr lang="pt-BR" altLang="pt-BR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661988" y="171450"/>
            <a:ext cx="539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r>
              <a:rPr lang="en-US" altLang="pt-BR" sz="1700">
                <a:solidFill>
                  <a:srgbClr val="000000"/>
                </a:solidFill>
              </a:rPr>
              <a:t> </a:t>
            </a:r>
            <a:endParaRPr lang="en-US" altLang="pt-BR"/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r="546"/>
          <a:stretch/>
        </p:blipFill>
        <p:spPr bwMode="auto">
          <a:xfrm>
            <a:off x="726904" y="412523"/>
            <a:ext cx="7776865" cy="593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74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81000" y="1524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/>
            <a:r>
              <a:rPr lang="pt-BR" altLang="pt-BR" sz="3600" b="1" dirty="0">
                <a:solidFill>
                  <a:srgbClr val="990033"/>
                </a:solidFill>
                <a:latin typeface="Arial" panose="020B0604020202020204" pitchFamily="34" charset="0"/>
              </a:rPr>
              <a:t>Tipos de Fibras Musculares Esqueléticas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25413" y="1423988"/>
            <a:ext cx="883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1313" indent="-341313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just">
              <a:lnSpc>
                <a:spcPct val="120000"/>
              </a:lnSpc>
              <a:spcBef>
                <a:spcPts val="800"/>
              </a:spcBef>
            </a:pPr>
            <a:endParaRPr lang="pt-BR" altLang="pt-BR" b="1" dirty="0">
              <a:solidFill>
                <a:schemeClr val="accent2"/>
              </a:solidFill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pt-BR" altLang="pt-BR" b="1" dirty="0">
                <a:solidFill>
                  <a:schemeClr val="accent1"/>
                </a:solidFill>
              </a:rPr>
              <a:t>	</a:t>
            </a:r>
            <a:r>
              <a:rPr lang="pt-BR" altLang="pt-BR" b="1" dirty="0">
                <a:solidFill>
                  <a:schemeClr val="accent2"/>
                </a:solidFill>
                <a:latin typeface="Arial" panose="020B0604020202020204" pitchFamily="34" charset="0"/>
              </a:rPr>
              <a:t>Divididas em</a:t>
            </a:r>
            <a:r>
              <a:rPr lang="pt-BR" altLang="pt-BR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pt-BR" altLang="pt-BR" b="1" dirty="0">
                <a:solidFill>
                  <a:schemeClr val="accent2"/>
                </a:solidFill>
                <a:latin typeface="Arial" panose="020B0604020202020204" pitchFamily="34" charset="0"/>
              </a:rPr>
              <a:t>3 tipos: baseados nas características metabólicas demonstradas por técnicas histoquímicas;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endParaRPr lang="pt-BR" altLang="pt-BR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	Tipo I - Contração lenta e </a:t>
            </a:r>
            <a:r>
              <a:rPr lang="pt-BR" altLang="pt-BR" b="1" dirty="0" err="1">
                <a:solidFill>
                  <a:srgbClr val="000000"/>
                </a:solidFill>
                <a:latin typeface="Arial" panose="020B0604020202020204" pitchFamily="34" charset="0"/>
              </a:rPr>
              <a:t>oxidativa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 (SO);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	Tipo IIA - Contração rápida, </a:t>
            </a:r>
            <a:r>
              <a:rPr lang="pt-BR" altLang="pt-BR" b="1" dirty="0" err="1">
                <a:solidFill>
                  <a:srgbClr val="000000"/>
                </a:solidFill>
                <a:latin typeface="Arial" panose="020B0604020202020204" pitchFamily="34" charset="0"/>
              </a:rPr>
              <a:t>oxidativa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pt-BR" altLang="pt-BR" b="1" dirty="0" err="1">
                <a:solidFill>
                  <a:srgbClr val="000000"/>
                </a:solidFill>
                <a:latin typeface="Arial" panose="020B0604020202020204" pitchFamily="34" charset="0"/>
              </a:rPr>
              <a:t>glicolítica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 (FOG);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	Tipo IIB - Contração rápida e </a:t>
            </a:r>
            <a:r>
              <a:rPr lang="pt-BR" altLang="pt-BR" b="1" dirty="0" err="1">
                <a:solidFill>
                  <a:srgbClr val="000000"/>
                </a:solidFill>
                <a:latin typeface="Arial" panose="020B0604020202020204" pitchFamily="34" charset="0"/>
              </a:rPr>
              <a:t>glicolítica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 (FG).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endParaRPr lang="pt-BR" altLang="pt-B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(PETER et al., 1972; BANKS, 1992)</a:t>
            </a:r>
          </a:p>
        </p:txBody>
      </p:sp>
    </p:spTree>
    <p:extLst>
      <p:ext uri="{BB962C8B-B14F-4D97-AF65-F5344CB8AC3E}">
        <p14:creationId xmlns:p14="http://schemas.microsoft.com/office/powerpoint/2010/main" val="336438606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aixaDeTexto 13"/>
          <p:cNvSpPr txBox="1">
            <a:spLocks noChangeArrowheads="1"/>
          </p:cNvSpPr>
          <p:nvPr/>
        </p:nvSpPr>
        <p:spPr bwMode="auto">
          <a:xfrm>
            <a:off x="11113" y="8064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2400" b="1" dirty="0">
                <a:latin typeface="Arial" panose="020B0604020202020204" pitchFamily="34" charset="0"/>
              </a:rPr>
              <a:t>Tipos de fibras musculares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5364236" y="2276872"/>
            <a:ext cx="3024188" cy="26511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Contrações mais fortes com menor resistência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Dependem de fermentação para conseguir energia.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Corredor de 100 metros rasos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5364236" y="1484313"/>
            <a:ext cx="3024188" cy="720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Fibras de contração rápida(Tipo II)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1043756" y="1484313"/>
            <a:ext cx="3024188" cy="720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Fibras de contração lenta (Tipo I)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1043756" y="2276872"/>
            <a:ext cx="3024188" cy="26527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resistência para as atividades físicas mais prolongadas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Apresentam mioglobina, maior quantidade de mitocôndrias e maior reserva de glicogênio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Respiração aeróbia por mais tempo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Corredor maratona</a:t>
            </a:r>
          </a:p>
        </p:txBody>
      </p:sp>
      <p:sp>
        <p:nvSpPr>
          <p:cNvPr id="2" name="Retângulo 1"/>
          <p:cNvSpPr/>
          <p:nvPr/>
        </p:nvSpPr>
        <p:spPr>
          <a:xfrm>
            <a:off x="4946972" y="4739098"/>
            <a:ext cx="2952328" cy="20022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brancas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Contração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Pouca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hemoglobina</a:t>
            </a:r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54632" y="4739098"/>
            <a:ext cx="2952328" cy="20022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avermelhadas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Contração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fraca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hemoglobina</a:t>
            </a:r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6962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/>
          </p:cNvGraphicFramePr>
          <p:nvPr/>
        </p:nvGraphicFramePr>
        <p:xfrm>
          <a:off x="2533650" y="536575"/>
          <a:ext cx="3983038" cy="584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3" imgW="4454280" imgH="6197400" progId="Word.Document.8">
                  <p:embed/>
                </p:oleObj>
              </mc:Choice>
              <mc:Fallback>
                <p:oleObj name="Document" r:id="rId3" imgW="4454280" imgH="6197400" progId="Word.Document.8">
                  <p:embed/>
                  <p:pic>
                    <p:nvPicPr>
                      <p:cNvPr id="1026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650" y="536575"/>
                        <a:ext cx="3983038" cy="584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3833813" y="4676775"/>
            <a:ext cx="503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Times New Roman" pitchFamily="-76" charset="0"/>
              <a:buNone/>
              <a:defRPr/>
            </a:pPr>
            <a:r>
              <a:rPr lang="pt-BR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76" charset="0"/>
              </a:rPr>
              <a:t>SO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3690938" y="1628775"/>
            <a:ext cx="503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Times New Roman" pitchFamily="-76" charset="0"/>
              <a:buNone/>
              <a:defRPr/>
            </a:pPr>
            <a:r>
              <a:rPr lang="pt-BR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76" charset="0"/>
              </a:rPr>
              <a:t>SO</a:t>
            </a: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4770438" y="4449763"/>
            <a:ext cx="5032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Times New Roman" pitchFamily="-76" charset="0"/>
              <a:buNone/>
              <a:defRPr/>
            </a:pPr>
            <a:r>
              <a:rPr lang="pt-BR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76" charset="0"/>
              </a:rPr>
              <a:t>FG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4697413" y="1425575"/>
            <a:ext cx="503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Times New Roman" pitchFamily="-76" charset="0"/>
              <a:buNone/>
              <a:defRPr/>
            </a:pPr>
            <a:r>
              <a:rPr lang="pt-BR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76" charset="0"/>
              </a:rPr>
              <a:t>FG</a:t>
            </a:r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4338638" y="4581525"/>
            <a:ext cx="647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Times New Roman" pitchFamily="-76" charset="0"/>
              <a:buNone/>
              <a:defRPr/>
            </a:pPr>
            <a:r>
              <a:rPr lang="pt-BR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76" charset="0"/>
              </a:rPr>
              <a:t>FOG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4265613" y="1628775"/>
            <a:ext cx="647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Times New Roman" pitchFamily="-76" charset="0"/>
              <a:buNone/>
              <a:defRPr/>
            </a:pPr>
            <a:r>
              <a:rPr lang="pt-BR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76" charset="0"/>
              </a:rPr>
              <a:t>FOG</a:t>
            </a:r>
          </a:p>
        </p:txBody>
      </p:sp>
    </p:spTree>
    <p:extLst>
      <p:ext uri="{BB962C8B-B14F-4D97-AF65-F5344CB8AC3E}">
        <p14:creationId xmlns:p14="http://schemas.microsoft.com/office/powerpoint/2010/main" val="379584416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24744"/>
            <a:ext cx="7230370" cy="545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0453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b="1" i="1" dirty="0"/>
              <a:t>FIBRA MUSCULAR ESTRIADA CARDÍACA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35163"/>
            <a:ext cx="5770984" cy="4389437"/>
          </a:xfrm>
        </p:spPr>
        <p:txBody>
          <a:bodyPr/>
          <a:lstStyle/>
          <a:p>
            <a:pPr eaLnBrk="1" hangingPunct="1"/>
            <a:r>
              <a:rPr lang="pt-BR" b="1" dirty="0"/>
              <a:t>Com estrias tranversais.</a:t>
            </a:r>
          </a:p>
          <a:p>
            <a:pPr eaLnBrk="1" hangingPunct="1"/>
            <a:r>
              <a:rPr lang="pt-BR" dirty="0"/>
              <a:t>Prolongamentos de membrana em forma de rede.</a:t>
            </a:r>
          </a:p>
          <a:p>
            <a:pPr eaLnBrk="1" hangingPunct="1"/>
            <a:r>
              <a:rPr lang="pt-BR" dirty="0"/>
              <a:t>1 Núcleo (Raro - 2 núcleos)</a:t>
            </a:r>
          </a:p>
          <a:p>
            <a:pPr eaLnBrk="1" hangingPunct="1"/>
            <a:r>
              <a:rPr lang="pt-BR" b="1" dirty="0"/>
              <a:t>Coração.</a:t>
            </a:r>
          </a:p>
          <a:p>
            <a:pPr eaLnBrk="1" hangingPunct="1"/>
            <a:r>
              <a:rPr lang="pt-BR" b="1" i="1" dirty="0">
                <a:solidFill>
                  <a:srgbClr val="C00000"/>
                </a:solidFill>
              </a:rPr>
              <a:t>S.N. autônomo: Involuntário e Ritmada.</a:t>
            </a:r>
          </a:p>
          <a:p>
            <a:pPr eaLnBrk="1" hangingPunct="1"/>
            <a:r>
              <a:rPr lang="pt-BR" dirty="0"/>
              <a:t>Contração variável (depende do animal).</a:t>
            </a:r>
          </a:p>
          <a:p>
            <a:pPr eaLnBrk="1" hangingPunct="1"/>
            <a:r>
              <a:rPr lang="pt-BR" dirty="0"/>
              <a:t>Sem Mitose - Não se regenera.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2F3A11C-639C-4267-A4BA-1BA4428ED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4" t="20920" b="5304"/>
          <a:stretch/>
        </p:blipFill>
        <p:spPr bwMode="auto">
          <a:xfrm>
            <a:off x="5868144" y="2800222"/>
            <a:ext cx="3275856" cy="33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40716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>
          <a:xfrm>
            <a:off x="3922713" y="493905"/>
            <a:ext cx="5078412" cy="1693670"/>
          </a:xfrm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23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4400" b="1" dirty="0" err="1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Tecido</a:t>
            </a:r>
            <a:r>
              <a:rPr lang="en-GB" altLang="pt-BR" sz="4400" b="1" dirty="0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muscular </a:t>
            </a:r>
            <a:r>
              <a:rPr lang="en-GB" altLang="pt-BR" sz="4400" b="1" dirty="0" err="1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estriado</a:t>
            </a:r>
            <a:r>
              <a:rPr lang="en-GB" altLang="pt-BR" sz="4400" b="1" dirty="0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t-BR" sz="4400" b="1" dirty="0" err="1">
                <a:solidFill>
                  <a:srgbClr val="3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cardíaco</a:t>
            </a:r>
            <a:endParaRPr lang="en-GB" altLang="pt-BR" sz="4400" b="1" dirty="0">
              <a:solidFill>
                <a:srgbClr val="355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76200"/>
            <a:ext cx="36004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374900"/>
            <a:ext cx="49657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031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7467207" cy="56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5894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3" descr="Digitalizar00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"/>
          <a:stretch>
            <a:fillRect/>
          </a:stretch>
        </p:blipFill>
        <p:spPr bwMode="auto">
          <a:xfrm>
            <a:off x="2066925" y="88900"/>
            <a:ext cx="50101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aixaDeTexto 4"/>
          <p:cNvSpPr txBox="1">
            <a:spLocks noChangeArrowheads="1"/>
          </p:cNvSpPr>
          <p:nvPr/>
        </p:nvSpPr>
        <p:spPr bwMode="auto">
          <a:xfrm>
            <a:off x="6858000" y="4714875"/>
            <a:ext cx="2143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/>
            <a:r>
              <a:rPr lang="pt-BR" altLang="pt-BR">
                <a:solidFill>
                  <a:schemeClr val="tx1"/>
                </a:solidFill>
                <a:latin typeface="Comic Sans MS" panose="030F0702030302020204" pitchFamily="66" charset="0"/>
              </a:rPr>
              <a:t>Corte transversal</a:t>
            </a:r>
          </a:p>
        </p:txBody>
      </p:sp>
      <p:sp>
        <p:nvSpPr>
          <p:cNvPr id="39940" name="CaixaDeTexto 5"/>
          <p:cNvSpPr txBox="1">
            <a:spLocks noChangeArrowheads="1"/>
          </p:cNvSpPr>
          <p:nvPr/>
        </p:nvSpPr>
        <p:spPr bwMode="auto">
          <a:xfrm>
            <a:off x="0" y="857250"/>
            <a:ext cx="2143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/>
            <a:r>
              <a:rPr lang="pt-BR" altLang="pt-BR">
                <a:solidFill>
                  <a:schemeClr val="tx1"/>
                </a:solidFill>
                <a:latin typeface="Comic Sans MS" panose="030F0702030302020204" pitchFamily="66" charset="0"/>
              </a:rPr>
              <a:t>Corte longitudinal</a:t>
            </a:r>
          </a:p>
        </p:txBody>
      </p:sp>
    </p:spTree>
    <p:extLst>
      <p:ext uri="{BB962C8B-B14F-4D97-AF65-F5344CB8AC3E}">
        <p14:creationId xmlns:p14="http://schemas.microsoft.com/office/powerpoint/2010/main" val="2462904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7303276" cy="55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3409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b="1" i="1" dirty="0"/>
              <a:t>FIBRA MUSCULAR LISA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35163"/>
            <a:ext cx="5338936" cy="4389437"/>
          </a:xfrm>
        </p:spPr>
        <p:txBody>
          <a:bodyPr/>
          <a:lstStyle/>
          <a:p>
            <a:pPr eaLnBrk="1" hangingPunct="1"/>
            <a:r>
              <a:rPr lang="pt-BR" b="1" dirty="0"/>
              <a:t>Sem estriações transversais.</a:t>
            </a:r>
          </a:p>
          <a:p>
            <a:pPr eaLnBrk="1" hangingPunct="1"/>
            <a:r>
              <a:rPr lang="pt-BR" b="1" i="1" dirty="0"/>
              <a:t>Maioria das vísceras e nos vasos sanguíneos.</a:t>
            </a:r>
          </a:p>
          <a:p>
            <a:pPr eaLnBrk="1" hangingPunct="1"/>
            <a:r>
              <a:rPr lang="pt-BR" i="1" dirty="0"/>
              <a:t>Fusiforme</a:t>
            </a:r>
          </a:p>
          <a:p>
            <a:pPr eaLnBrk="1" hangingPunct="1"/>
            <a:r>
              <a:rPr lang="pt-BR" b="1" i="1" dirty="0"/>
              <a:t>1 Núcleo central</a:t>
            </a:r>
          </a:p>
          <a:p>
            <a:pPr eaLnBrk="1" hangingPunct="1"/>
            <a:r>
              <a:rPr lang="pt-BR" b="1" i="1" dirty="0">
                <a:solidFill>
                  <a:srgbClr val="C00000"/>
                </a:solidFill>
              </a:rPr>
              <a:t>Controlada pelo S.N. Autônomo: involuntário.</a:t>
            </a:r>
          </a:p>
          <a:p>
            <a:pPr eaLnBrk="1" hangingPunct="1"/>
            <a:r>
              <a:rPr lang="pt-BR" dirty="0"/>
              <a:t>Contração lenta.</a:t>
            </a:r>
          </a:p>
          <a:p>
            <a:pPr eaLnBrk="1" hangingPunct="1"/>
            <a:r>
              <a:rPr lang="pt-BR" dirty="0"/>
              <a:t>Com Mitose - Pode ser regenerada.</a:t>
            </a:r>
          </a:p>
        </p:txBody>
      </p:sp>
      <p:pic>
        <p:nvPicPr>
          <p:cNvPr id="3074" name="Picture 2" descr="2013 to fisiologia sgi-i">
            <a:extLst>
              <a:ext uri="{FF2B5EF4-FFF2-40B4-BE49-F238E27FC236}">
                <a16:creationId xmlns:a16="http://schemas.microsoft.com/office/drawing/2014/main" xmlns="" id="{C04E69F4-48AC-45C8-BDA1-BB4D0D9A3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1" r="54740"/>
          <a:stretch/>
        </p:blipFill>
        <p:spPr bwMode="auto">
          <a:xfrm>
            <a:off x="5364088" y="2599433"/>
            <a:ext cx="2750443" cy="35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01690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30163"/>
            <a:ext cx="7772400" cy="776288"/>
          </a:xfrm>
        </p:spPr>
        <p:txBody>
          <a:bodyPr lIns="90000" tIns="46800" rIns="90000" bIns="46800">
            <a:spAutoFit/>
          </a:bodyPr>
          <a:lstStyle/>
          <a:p>
            <a:pPr>
              <a:lnSpc>
                <a:spcPct val="123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600" b="1">
                <a:solidFill>
                  <a:srgbClr val="355E00"/>
                </a:solidFill>
                <a:latin typeface="Comic Sans MS" panose="030F0702030302020204" pitchFamily="66" charset="0"/>
              </a:rPr>
              <a:t>Tecido muscular liso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750888"/>
            <a:ext cx="516572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342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2" descr="Digitalizar0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r="1840" b="5698"/>
          <a:stretch>
            <a:fillRect/>
          </a:stretch>
        </p:blipFill>
        <p:spPr bwMode="auto">
          <a:xfrm>
            <a:off x="500063" y="285750"/>
            <a:ext cx="8072437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87" name="Conector reto 6"/>
          <p:cNvCxnSpPr>
            <a:cxnSpLocks noChangeShapeType="1"/>
          </p:cNvCxnSpPr>
          <p:nvPr/>
        </p:nvCxnSpPr>
        <p:spPr bwMode="auto">
          <a:xfrm>
            <a:off x="4429125" y="5824538"/>
            <a:ext cx="35718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88" name="Conector reto 10"/>
          <p:cNvCxnSpPr>
            <a:cxnSpLocks noChangeShapeType="1"/>
          </p:cNvCxnSpPr>
          <p:nvPr/>
        </p:nvCxnSpPr>
        <p:spPr bwMode="auto">
          <a:xfrm rot="5400000" flipH="1" flipV="1">
            <a:off x="7910513" y="5305425"/>
            <a:ext cx="609600" cy="4286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89" name="Conector reto 12"/>
          <p:cNvCxnSpPr>
            <a:cxnSpLocks noChangeShapeType="1"/>
          </p:cNvCxnSpPr>
          <p:nvPr/>
        </p:nvCxnSpPr>
        <p:spPr bwMode="auto">
          <a:xfrm rot="10800000">
            <a:off x="3571875" y="5214938"/>
            <a:ext cx="849313" cy="6032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0" name="CaixaDeTexto 13"/>
          <p:cNvSpPr txBox="1">
            <a:spLocks noChangeArrowheads="1"/>
          </p:cNvSpPr>
          <p:nvPr/>
        </p:nvSpPr>
        <p:spPr bwMode="auto">
          <a:xfrm>
            <a:off x="1357313" y="5500688"/>
            <a:ext cx="242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/>
            <a:r>
              <a:rPr lang="pt-BR" altLang="pt-BR">
                <a:solidFill>
                  <a:schemeClr val="tx1"/>
                </a:solidFill>
                <a:latin typeface="Comic Sans MS" panose="030F0702030302020204" pitchFamily="66" charset="0"/>
              </a:rPr>
              <a:t>Relaxado</a:t>
            </a:r>
          </a:p>
        </p:txBody>
      </p:sp>
      <p:sp>
        <p:nvSpPr>
          <p:cNvPr id="41991" name="CaixaDeTexto 14"/>
          <p:cNvSpPr txBox="1">
            <a:spLocks noChangeArrowheads="1"/>
          </p:cNvSpPr>
          <p:nvPr/>
        </p:nvSpPr>
        <p:spPr bwMode="auto">
          <a:xfrm>
            <a:off x="5072063" y="5895975"/>
            <a:ext cx="2428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/>
            <a:r>
              <a:rPr lang="pt-BR" altLang="pt-BR">
                <a:solidFill>
                  <a:schemeClr val="tx1"/>
                </a:solidFill>
                <a:latin typeface="Comic Sans MS" panose="030F0702030302020204" pitchFamily="66" charset="0"/>
              </a:rPr>
              <a:t>Contraído</a:t>
            </a:r>
          </a:p>
        </p:txBody>
      </p:sp>
    </p:spTree>
    <p:extLst>
      <p:ext uri="{BB962C8B-B14F-4D97-AF65-F5344CB8AC3E}">
        <p14:creationId xmlns:p14="http://schemas.microsoft.com/office/powerpoint/2010/main" val="392873261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531813"/>
            <a:ext cx="8377237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5" name="CaixaDeTexto 2"/>
          <p:cNvSpPr txBox="1">
            <a:spLocks noChangeArrowheads="1"/>
          </p:cNvSpPr>
          <p:nvPr/>
        </p:nvSpPr>
        <p:spPr bwMode="auto">
          <a:xfrm>
            <a:off x="2535238" y="6215063"/>
            <a:ext cx="4073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/>
            <a:r>
              <a:rPr lang="pt-BR" altLang="pt-BR">
                <a:solidFill>
                  <a:schemeClr val="tx1"/>
                </a:solidFill>
                <a:latin typeface="Comic Sans MS" panose="030F0702030302020204" pitchFamily="66" charset="0"/>
              </a:rPr>
              <a:t>Corte longitudinal</a:t>
            </a:r>
          </a:p>
        </p:txBody>
      </p:sp>
      <p:sp>
        <p:nvSpPr>
          <p:cNvPr id="44036" name="CaixaDeTexto 3"/>
          <p:cNvSpPr txBox="1">
            <a:spLocks noChangeArrowheads="1"/>
          </p:cNvSpPr>
          <p:nvPr/>
        </p:nvSpPr>
        <p:spPr bwMode="auto">
          <a:xfrm>
            <a:off x="2214563" y="142875"/>
            <a:ext cx="4714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/>
            <a:r>
              <a:rPr lang="pt-BR" altLang="pt-BR">
                <a:solidFill>
                  <a:schemeClr val="tx1"/>
                </a:solidFill>
                <a:latin typeface="Comic Sans MS" panose="030F0702030302020204" pitchFamily="66" charset="0"/>
              </a:rPr>
              <a:t>Corte transversal</a:t>
            </a:r>
          </a:p>
        </p:txBody>
      </p:sp>
    </p:spTree>
    <p:extLst>
      <p:ext uri="{BB962C8B-B14F-4D97-AF65-F5344CB8AC3E}">
        <p14:creationId xmlns:p14="http://schemas.microsoft.com/office/powerpoint/2010/main" val="107297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429000"/>
            <a:ext cx="7793038" cy="1143000"/>
          </a:xfrm>
        </p:spPr>
        <p:txBody>
          <a:bodyPr/>
          <a:lstStyle/>
          <a:p>
            <a:pPr algn="ctr" eaLnBrk="1" hangingPunct="1"/>
            <a:r>
              <a:rPr lang="pt-BR" sz="4800" dirty="0">
                <a:solidFill>
                  <a:srgbClr val="000000"/>
                </a:solidFill>
              </a:rPr>
              <a:t>“O músculo cardíaco </a:t>
            </a:r>
            <a:r>
              <a:rPr lang="pt-BR" sz="4800" dirty="0">
                <a:solidFill>
                  <a:srgbClr val="A50021"/>
                </a:solidFill>
              </a:rPr>
              <a:t>não</a:t>
            </a:r>
            <a:r>
              <a:rPr lang="pt-BR" sz="4800" dirty="0">
                <a:solidFill>
                  <a:srgbClr val="000000"/>
                </a:solidFill>
              </a:rPr>
              <a:t> se regenera, o  esquelético regenera-se </a:t>
            </a:r>
            <a:r>
              <a:rPr lang="pt-BR" sz="4800" dirty="0">
                <a:solidFill>
                  <a:srgbClr val="A50021"/>
                </a:solidFill>
              </a:rPr>
              <a:t>parcialmente</a:t>
            </a:r>
            <a:r>
              <a:rPr lang="pt-BR" sz="4800" dirty="0">
                <a:solidFill>
                  <a:srgbClr val="000000"/>
                </a:solidFill>
              </a:rPr>
              <a:t> e o  liso regenera-se com </a:t>
            </a:r>
            <a:r>
              <a:rPr lang="pt-BR" sz="4800" dirty="0">
                <a:solidFill>
                  <a:srgbClr val="A50021"/>
                </a:solidFill>
              </a:rPr>
              <a:t>facilidade.”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161581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musculo estriado esqueletico cardiaco e l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0" y="770697"/>
            <a:ext cx="8894766" cy="59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08642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86775" cy="621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866486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7180461" cy="54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324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33437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927645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7468493" cy="560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6715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7431268" cy="55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4297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80728"/>
            <a:ext cx="7443724" cy="56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4994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80728"/>
            <a:ext cx="7401247" cy="55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0121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7329021" cy="54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0119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454205" cy="56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28268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344816" cy="55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5795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396485" cy="55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6075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24744"/>
            <a:ext cx="7263385" cy="545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4803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463149" cy="56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2375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44890" y="1031469"/>
            <a:ext cx="6155301" cy="39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50000"/>
              </a:spcBef>
              <a:buClrTx/>
              <a:buSzTx/>
            </a:pPr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Membrana Plasmática = </a:t>
            </a:r>
            <a:r>
              <a:rPr lang="pt-BR" altLang="pt-BR" b="1" dirty="0" err="1">
                <a:solidFill>
                  <a:srgbClr val="C00000"/>
                </a:solidFill>
                <a:latin typeface="Arial" panose="020B0604020202020204" pitchFamily="34" charset="0"/>
              </a:rPr>
              <a:t>Sarcolema</a:t>
            </a:r>
            <a:endParaRPr lang="pt-BR" altLang="pt-BR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ClrTx/>
              <a:buSzTx/>
            </a:pPr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Citoplasma = </a:t>
            </a:r>
            <a:r>
              <a:rPr lang="pt-BR" altLang="pt-BR" b="1" dirty="0" err="1">
                <a:solidFill>
                  <a:srgbClr val="C00000"/>
                </a:solidFill>
                <a:latin typeface="Arial" panose="020B0604020202020204" pitchFamily="34" charset="0"/>
              </a:rPr>
              <a:t>Sarcoplasma</a:t>
            </a:r>
            <a:endParaRPr lang="pt-BR" altLang="pt-BR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ClrTx/>
              <a:buSzTx/>
            </a:pPr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Retículo endoplasmático = </a:t>
            </a:r>
            <a:r>
              <a:rPr lang="pt-BR" altLang="pt-BR" b="1" dirty="0">
                <a:solidFill>
                  <a:srgbClr val="C00000"/>
                </a:solidFill>
                <a:latin typeface="Arial" panose="020B0604020202020204" pitchFamily="34" charset="0"/>
              </a:rPr>
              <a:t>Retículo</a:t>
            </a:r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pt-BR" b="1" dirty="0">
                <a:solidFill>
                  <a:srgbClr val="C00000"/>
                </a:solidFill>
                <a:latin typeface="Arial" panose="020B0604020202020204" pitchFamily="34" charset="0"/>
              </a:rPr>
              <a:t>Sarcoplasmático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ClrTx/>
              <a:buSzTx/>
            </a:pPr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Mitocôndria = </a:t>
            </a:r>
            <a:r>
              <a:rPr lang="pt-BR" altLang="pt-BR" b="1" dirty="0" err="1">
                <a:solidFill>
                  <a:srgbClr val="C00000"/>
                </a:solidFill>
                <a:latin typeface="Arial" panose="020B0604020202020204" pitchFamily="34" charset="0"/>
              </a:rPr>
              <a:t>Sarcossomas</a:t>
            </a:r>
            <a:endParaRPr lang="pt-BR" altLang="pt-BR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ClrTx/>
              <a:buSzTx/>
            </a:pPr>
            <a:endParaRPr lang="pt-BR" altLang="pt-BR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89088" y="357188"/>
            <a:ext cx="59658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 typeface="Times New Roman" pitchFamily="-76" charset="0"/>
              <a:buNone/>
              <a:defRPr/>
            </a:pPr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No Tecido Muscular:</a:t>
            </a:r>
          </a:p>
        </p:txBody>
      </p:sp>
      <p:pic>
        <p:nvPicPr>
          <p:cNvPr id="1026" name="Picture 2" descr="Resultado de imagem para celula muscu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442934" cy="333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255242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96752"/>
            <a:ext cx="7266756" cy="543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63691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7344816" cy="55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84731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96752"/>
            <a:ext cx="7108453" cy="532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60932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7348052" cy="55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82734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/>
          <a:lstStyle/>
          <a:p>
            <a:pPr algn="ctr"/>
            <a:r>
              <a:rPr lang="en-US" sz="6000"/>
              <a:t>Bem vindos ao mundo da</a:t>
            </a:r>
            <a:endParaRPr lang="pt-BR" sz="6000" b="1"/>
          </a:p>
        </p:txBody>
      </p:sp>
      <p:sp>
        <p:nvSpPr>
          <p:cNvPr id="32771" name="Espaço Reservado para Conteúdo 2"/>
          <p:cNvSpPr>
            <a:spLocks noGrp="1"/>
          </p:cNvSpPr>
          <p:nvPr>
            <p:ph idx="1"/>
          </p:nvPr>
        </p:nvSpPr>
        <p:spPr>
          <a:xfrm>
            <a:off x="1671638" y="5664200"/>
            <a:ext cx="8229600" cy="4389438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en-US" sz="4000"/>
              <a:t>Tenham um ótimo dia !!!</a:t>
            </a:r>
            <a:endParaRPr lang="pt-BR" sz="4000"/>
          </a:p>
        </p:txBody>
      </p:sp>
      <p:pic>
        <p:nvPicPr>
          <p:cNvPr id="32772" name="Picture 2" descr="http://www.fucamp.edu.br/wp-content/uploads/2013/01/BIOLO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87588"/>
            <a:ext cx="40322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20713"/>
            <a:ext cx="9144000" cy="5976938"/>
            <a:chOff x="0" y="591"/>
            <a:chExt cx="5760" cy="3765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1"/>
              <a:ext cx="5760" cy="37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26" y="3917"/>
              <a:ext cx="115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defPPr>
                <a:defRPr lang="en-GB"/>
              </a:defPPr>
              <a:lvl1pPr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 kern="12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itchFamily="34" charset="-128"/>
                  <a:cs typeface="+mn-cs"/>
                </a:defRPr>
              </a:lvl1pPr>
              <a:lvl2pPr marL="4572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 kern="12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itchFamily="34" charset="-128"/>
                  <a:cs typeface="+mn-cs"/>
                </a:defRPr>
              </a:lvl2pPr>
              <a:lvl3pPr marL="9144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 kern="12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itchFamily="34" charset="-128"/>
                  <a:cs typeface="+mn-cs"/>
                </a:defRPr>
              </a:lvl3pPr>
              <a:lvl4pPr marL="13716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 kern="12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itchFamily="34" charset="-128"/>
                  <a:cs typeface="+mn-cs"/>
                </a:defRPr>
              </a:lvl4pPr>
              <a:lvl5pPr marL="1828800" algn="l" defTabSz="449263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 kern="12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itchFamily="34" charset="-128"/>
                  <a:cs typeface="+mn-cs"/>
                </a:defRPr>
              </a:lvl9pPr>
            </a:lstStyle>
            <a:p>
              <a:pPr>
                <a:lnSpc>
                  <a:spcPct val="123000"/>
                </a:lnSpc>
                <a:spcBef>
                  <a:spcPts val="1500"/>
                </a:spcBef>
              </a:pPr>
              <a:r>
                <a:rPr lang="en-GB" altLang="pt-BR">
                  <a:solidFill>
                    <a:srgbClr val="000000"/>
                  </a:solidFill>
                  <a:latin typeface="Comic Sans MS" panose="030F0702030302020204" pitchFamily="66" charset="0"/>
                </a:rPr>
                <a:t>Miofibrila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88450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 noChangeAspect="1"/>
          </p:cNvGrpSpPr>
          <p:nvPr/>
        </p:nvGrpSpPr>
        <p:grpSpPr bwMode="auto">
          <a:xfrm>
            <a:off x="360363" y="336550"/>
            <a:ext cx="8820150" cy="3163888"/>
            <a:chOff x="91" y="76"/>
            <a:chExt cx="5556" cy="1993"/>
          </a:xfrm>
        </p:grpSpPr>
        <p:sp>
          <p:nvSpPr>
            <p:cNvPr id="13322" name="AutoShape 3"/>
            <p:cNvSpPr>
              <a:spLocks noChangeAspect="1" noChangeArrowheads="1" noTextEdit="1"/>
            </p:cNvSpPr>
            <p:nvPr/>
          </p:nvSpPr>
          <p:spPr bwMode="auto">
            <a:xfrm>
              <a:off x="91" y="76"/>
              <a:ext cx="5556" cy="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1332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" y="76"/>
              <a:ext cx="5556" cy="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8151813" y="1916113"/>
            <a:ext cx="1079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600" b="1">
                <a:solidFill>
                  <a:schemeClr val="tx1"/>
                </a:solidFill>
              </a:rPr>
              <a:t>Fascículo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39750" y="404813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>
                <a:solidFill>
                  <a:schemeClr val="tx1"/>
                </a:solidFill>
              </a:rPr>
              <a:t>Miofibra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051050" y="404813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>
                <a:solidFill>
                  <a:schemeClr val="tx1"/>
                </a:solidFill>
              </a:rPr>
              <a:t>Mionúcleo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1403350" y="2600325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>
                <a:solidFill>
                  <a:schemeClr val="tx1"/>
                </a:solidFill>
              </a:rPr>
              <a:t>Perimísio</a:t>
            </a:r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1403350" y="1952625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>
                <a:solidFill>
                  <a:schemeClr val="tx1"/>
                </a:solidFill>
              </a:rPr>
              <a:t>Endomísio</a:t>
            </a:r>
          </a:p>
        </p:txBody>
      </p:sp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368300" y="3960813"/>
            <a:ext cx="802957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ctr"/>
            <a:r>
              <a:rPr lang="pt-BR" altLang="pt-BR" sz="3200" b="1">
                <a:solidFill>
                  <a:srgbClr val="990033"/>
                </a:solidFill>
                <a:latin typeface="Comic Sans MS" panose="030F0702030302020204" pitchFamily="66" charset="0"/>
              </a:rPr>
              <a:t>Fibra muscular esquelética (miofibra)</a:t>
            </a:r>
            <a:endParaRPr lang="pt-BR" altLang="pt-BR" sz="3200">
              <a:solidFill>
                <a:srgbClr val="990033"/>
              </a:solidFill>
            </a:endParaRPr>
          </a:p>
        </p:txBody>
      </p:sp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152400" y="4876800"/>
            <a:ext cx="8839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algn="just">
              <a:spcBef>
                <a:spcPct val="20000"/>
              </a:spcBef>
              <a:buFontTx/>
              <a:buChar char="•"/>
            </a:pP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Célula alongada, multinucleada e estriada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endParaRPr lang="pt-BR" altLang="pt-B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Múltiplos núcleos localizados na periferia e a célula é envolvida pelo </a:t>
            </a:r>
            <a:r>
              <a:rPr lang="pt-BR" altLang="pt-BR" b="1" dirty="0" err="1">
                <a:solidFill>
                  <a:srgbClr val="000000"/>
                </a:solidFill>
                <a:latin typeface="Arial" panose="020B0604020202020204" pitchFamily="34" charset="0"/>
              </a:rPr>
              <a:t>sarcolema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27724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562290" cy="564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831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TS10167455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490</Words>
  <Application>Microsoft Office PowerPoint</Application>
  <PresentationFormat>Apresentação na tela (4:3)</PresentationFormat>
  <Paragraphs>134</Paragraphs>
  <Slides>64</Slides>
  <Notes>19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75" baseType="lpstr">
      <vt:lpstr>Arial Unicode MS</vt:lpstr>
      <vt:lpstr>Arial</vt:lpstr>
      <vt:lpstr>Calibri</vt:lpstr>
      <vt:lpstr>Comic Sans MS</vt:lpstr>
      <vt:lpstr>Constantia</vt:lpstr>
      <vt:lpstr>Georgia</vt:lpstr>
      <vt:lpstr>Times New Roman</vt:lpstr>
      <vt:lpstr>Wingdings 2</vt:lpstr>
      <vt:lpstr>TS101674551</vt:lpstr>
      <vt:lpstr>Fluxo</vt:lpstr>
      <vt:lpstr>Document</vt:lpstr>
      <vt:lpstr>Revisão - Biologia Histologia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FIBRA MUSCULAR ESTRIADA ESQUELÉTICA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Sarcômero e túbulos transversos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FIBRA MUSCULAR ESTRIADA CARDÍACA</vt:lpstr>
      <vt:lpstr>Tecido muscular estriado cardíaco</vt:lpstr>
      <vt:lpstr>Apresentação do PowerPoint</vt:lpstr>
      <vt:lpstr>Apresentação do PowerPoint</vt:lpstr>
      <vt:lpstr>FIBRA MUSCULAR LISA</vt:lpstr>
      <vt:lpstr>Tecido muscular liso</vt:lpstr>
      <vt:lpstr>Apresentação do PowerPoint</vt:lpstr>
      <vt:lpstr>Apresentação do PowerPoint</vt:lpstr>
      <vt:lpstr>“O músculo cardíaco não se regenera, o  esquelético regenera-se parcialmente e o  liso regenera-se com facilidade.”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Bem vindos ao mundo 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de Doenças Metabólicas  Alterations in the spermatic function generated by obesity in rats.</dc:title>
  <dc:creator/>
  <cp:lastModifiedBy/>
  <cp:revision>42</cp:revision>
  <dcterms:created xsi:type="dcterms:W3CDTF">2011-10-17T22:24:22Z</dcterms:created>
  <dcterms:modified xsi:type="dcterms:W3CDTF">2022-07-01T10:43:15Z</dcterms:modified>
  <cp:version/>
</cp:coreProperties>
</file>